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310" r:id="rId4"/>
    <p:sldId id="313" r:id="rId5"/>
    <p:sldId id="311" r:id="rId6"/>
    <p:sldId id="259" r:id="rId7"/>
    <p:sldId id="267" r:id="rId8"/>
    <p:sldId id="314" r:id="rId9"/>
    <p:sldId id="260" r:id="rId10"/>
    <p:sldId id="312" r:id="rId11"/>
    <p:sldId id="273" r:id="rId12"/>
    <p:sldId id="281" r:id="rId13"/>
    <p:sldId id="315" r:id="rId14"/>
    <p:sldId id="280" r:id="rId15"/>
    <p:sldId id="278" r:id="rId16"/>
    <p:sldId id="263" r:id="rId17"/>
    <p:sldId id="282" r:id="rId18"/>
    <p:sldId id="307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9"/>
    <p:restoredTop sz="94607"/>
  </p:normalViewPr>
  <p:slideViewPr>
    <p:cSldViewPr snapToGrid="0" snapToObjects="1">
      <p:cViewPr varScale="1">
        <p:scale>
          <a:sx n="90" d="100"/>
          <a:sy n="90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E8034-900B-E945-BBD2-1A30A7AC2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2100E4B-CECA-2048-8D00-C2BD8202C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24E5DA-E4B9-C949-B260-29D610F4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A71AC1-4EEE-C34C-AF18-B96CEB9A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B5FE64-97B7-824C-96D9-3FF9A12A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87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41480-B839-4745-A7C0-CC4EAE88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B0F0CF6-B74A-8445-A323-991D7D651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827E8E-0073-6C43-869E-A8AD043E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88051-5C33-DC44-B3B8-6103939B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595397-D430-3D49-8EF7-DAC982B9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84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AA27BAD-9DAF-7548-8EB3-DEBEBD5A5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6AD352-6048-C046-BFBC-7AC5B29D9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28F523-AC00-7945-B2FB-46894BB2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2C8E1-D5F9-1E46-9FB2-7FFDFE10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E2F20A-7175-9F4C-981B-7DC6BD2F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93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529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3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76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24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01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22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848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48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C2E0F-5654-464F-BABB-30A3CB93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8CFB8-7D98-194E-B11C-8F280FCC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89F374-9C3E-3143-A60E-A1732779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70342E-F8D7-704C-8240-620750F3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C3CD4B-7E46-754F-94B8-51A08F13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283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378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995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01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90039-CCE9-5F49-BA96-663914AE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9BB2A1-949A-0E45-9AEC-8767CE0CA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65303E-0D5B-8842-A2E7-C3C8CC3B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0C1A49-7EC2-F747-8E4F-60740193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C24128-9F7B-2045-9EDD-5B0A08DB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14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252A1-8026-1547-87F5-A6D2E9E6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2291C7-3FFE-3440-9520-59F33F985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AFD06A4-53EC-F448-B9A2-3029C6A02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AF6739-52D0-F044-A4E5-14C4AC43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5AC1BD-209E-2042-A3B4-4D65D5A8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D82270-C24B-E14B-B340-89742D27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10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14CA7-09DD-7D43-BDB4-FF541A14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CE8BFD-E7B6-F543-914C-8D51B568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8DAD9F-D338-0F4D-825E-DD18F39F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B61F189-725F-9F43-90B2-7E3C583A7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153604-50F7-C944-994D-9254CAD2E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024F15C-6FC9-B249-8E78-D55C8231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45B806-5EAB-4044-9F4B-B92B36DD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F4C418-1D1A-4D4C-BB9F-575286D0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7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66552-0CCC-784D-B7D2-C8A71EA5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2E0B9E-9B99-CF4E-899A-5C21F7C8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19A851-ACED-0540-A093-27FA29AB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B2DB06-CBAB-144D-B552-52EE80CA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90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94AE46B-D71B-6348-89C8-89496049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8D78779-007D-5C4A-95BD-6E448C1A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7F7DAC-BDFB-E346-BEAC-81B3AC57E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22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18C96-9905-6A4B-95EC-9E196A1A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A1B284-490E-2F4B-9EA8-4AAB28FC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8996D5-E24E-4244-B106-3DC2FEE3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43DF52-1AA3-2C43-81A0-DA878EB6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C362BD-CD93-0D4A-B5CF-11A0F1D0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C7E16E-8FAF-8B4C-A024-C66F13F1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26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50990-6B44-544E-8D88-087AAB18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0F88A2-6889-734D-A614-EBF6C0602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4D3B51-3023-1C4D-9749-7EB13593F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3B09B3-7F98-084E-878F-0F09669E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1E7547-9EE7-F44E-9CF2-AD77BCE6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4F973D-C51C-A444-A095-BE9E9079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2E7CC9E-5F88-9744-8B68-A463D7DA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7B9C1F-B607-3344-86BE-B07FDA413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67C57E-69B8-5840-B048-208089A65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FBA333-8558-974D-BB77-1619118F5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CCB4D-3538-E542-AF35-ABD48B3B8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012B9F0-D470-9944-BD37-2285B0FEE3BD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29A2F7F-C0DD-9640-B12E-03FC6F1520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07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AwPA14Ni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zxYXLcy6WP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WANNqr-vcx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youtube.com/watch?v=RuSUpqdYV-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hTPxqUtlLdo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o3fm.nl/nieuws/3fm/361074-elvis-presley-een-timeline-van-the-king-of-rock-n-roll" TargetMode="External"/><Relationship Id="rId2" Type="http://schemas.openxmlformats.org/officeDocument/2006/relationships/hyperlink" Target="http://www.ovccreative.nl/portfolio-item/2-massa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thelegacyofmusic.com/2018/12/06/41-belangrijke-momenten-in-de-geschiedenis-van-de-popmuziek-2" TargetMode="External"/><Relationship Id="rId4" Type="http://schemas.openxmlformats.org/officeDocument/2006/relationships/hyperlink" Target="http://www.ovccreative.nl/portfolio-item/4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XxifNJChWZ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qN5zw04WxCc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gd6ODRkzSUc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2BECE-862C-6548-9BF2-8C97EC029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5CDE5B-10EF-8145-B03F-BD8026E0B1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68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68539" y="1470260"/>
            <a:ext cx="6072348" cy="552677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2600" b="1" u="sng" dirty="0" err="1">
                <a:solidFill>
                  <a:srgbClr val="C00000"/>
                </a:solidFill>
              </a:rPr>
              <a:t>Flower</a:t>
            </a:r>
            <a:r>
              <a:rPr lang="nl-NL" sz="2600" b="1" u="sng" dirty="0">
                <a:solidFill>
                  <a:srgbClr val="C00000"/>
                </a:solidFill>
              </a:rPr>
              <a:t> power: ontstaat in Amerika</a:t>
            </a:r>
          </a:p>
          <a:p>
            <a:pPr marL="0" indent="0">
              <a:spcBef>
                <a:spcPts val="0"/>
              </a:spcBef>
              <a:buNone/>
            </a:pPr>
            <a:endParaRPr lang="nl-NL" sz="2600" b="1" u="sng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600" dirty="0"/>
              <a:t>Hippies: subcultuur van jongeren</a:t>
            </a:r>
          </a:p>
          <a:p>
            <a:pPr marL="0" indent="0">
              <a:spcBef>
                <a:spcPts val="0"/>
              </a:spcBef>
              <a:buNone/>
            </a:pPr>
            <a:endParaRPr lang="nl-NL" sz="26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600" b="1" dirty="0"/>
              <a:t>Tegen: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burgerlijkheid: afzetten tegen ouders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materialisme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geweld: anti Vietnam oorlog (make love </a:t>
            </a:r>
            <a:r>
              <a:rPr lang="nl-NL" sz="2600" dirty="0" err="1"/>
              <a:t>not</a:t>
            </a:r>
            <a:r>
              <a:rPr lang="nl-NL" sz="2600" dirty="0"/>
              <a:t> war)</a:t>
            </a:r>
          </a:p>
          <a:p>
            <a:pPr>
              <a:spcBef>
                <a:spcPts val="0"/>
              </a:spcBef>
            </a:pPr>
            <a:endParaRPr lang="nl-NL" sz="26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600" b="1" dirty="0"/>
              <a:t>Voor: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liefde, vrijheid en vrede (love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peace</a:t>
            </a:r>
            <a:r>
              <a:rPr lang="nl-NL" sz="2600" dirty="0"/>
              <a:t>)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vrije seks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gebruik van drugs</a:t>
            </a:r>
          </a:p>
          <a:p>
            <a:pPr marL="0" indent="0">
              <a:spcBef>
                <a:spcPts val="0"/>
              </a:spcBef>
              <a:buNone/>
            </a:pPr>
            <a:endParaRPr lang="nl-NL" sz="2600" b="1" dirty="0"/>
          </a:p>
          <a:p>
            <a:pPr marL="0" indent="0">
              <a:spcBef>
                <a:spcPts val="0"/>
              </a:spcBef>
              <a:buNone/>
            </a:pPr>
            <a:r>
              <a:rPr lang="nl-NL" sz="2600" b="1" dirty="0"/>
              <a:t>Verlangen naar: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600" dirty="0"/>
              <a:t>een andere manier van samenleven: commune</a:t>
            </a:r>
          </a:p>
          <a:p>
            <a:pPr marL="0" indent="0">
              <a:spcBef>
                <a:spcPts val="0"/>
              </a:spcBef>
              <a:buNone/>
            </a:pPr>
            <a:endParaRPr lang="nl-NL" sz="2600" dirty="0"/>
          </a:p>
          <a:p>
            <a:pPr marL="0" indent="0">
              <a:spcBef>
                <a:spcPts val="0"/>
              </a:spcBef>
              <a:buNone/>
            </a:pPr>
            <a:endParaRPr lang="nl-NL" sz="26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600" b="1" dirty="0"/>
              <a:t>Uiterlijk: 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lange haren, </a:t>
            </a:r>
          </a:p>
          <a:p>
            <a:pPr>
              <a:spcBef>
                <a:spcPts val="0"/>
              </a:spcBef>
            </a:pPr>
            <a:r>
              <a:rPr lang="nl-NL" sz="2600" dirty="0"/>
              <a:t>kleding met </a:t>
            </a:r>
            <a:r>
              <a:rPr lang="nl-NL" sz="2600" dirty="0" err="1"/>
              <a:t>indiase</a:t>
            </a:r>
            <a:r>
              <a:rPr lang="nl-NL" sz="2600" dirty="0"/>
              <a:t> patronen en </a:t>
            </a:r>
            <a:r>
              <a:rPr lang="nl-NL" sz="2600" dirty="0" err="1"/>
              <a:t>fellle</a:t>
            </a:r>
            <a:r>
              <a:rPr lang="nl-NL" sz="2600" dirty="0"/>
              <a:t> kleuren</a:t>
            </a:r>
          </a:p>
          <a:p>
            <a:pPr>
              <a:spcBef>
                <a:spcPts val="0"/>
              </a:spcBef>
            </a:pPr>
            <a:endParaRPr lang="nl-NL" sz="2600" dirty="0"/>
          </a:p>
          <a:p>
            <a:pPr marL="0" indent="0">
              <a:spcBef>
                <a:spcPts val="0"/>
              </a:spcBef>
              <a:buNone/>
            </a:pPr>
            <a:endParaRPr lang="nl-NL" sz="26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D72B182-945A-8A40-A49E-C7336B072F21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  <p:pic>
        <p:nvPicPr>
          <p:cNvPr id="6" name="Afbeelding 5" descr="Schermafbeelding 2018-05-17 om 17.09.45.png">
            <a:extLst>
              <a:ext uri="{FF2B5EF4-FFF2-40B4-BE49-F238E27FC236}">
                <a16:creationId xmlns:a16="http://schemas.microsoft.com/office/drawing/2014/main" id="{9599D8E7-48F5-9942-8575-EA237348B3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364" y="123071"/>
            <a:ext cx="2417926" cy="1632723"/>
          </a:xfrm>
          <a:prstGeom prst="rect">
            <a:avLst/>
          </a:prstGeom>
        </p:spPr>
      </p:pic>
      <p:pic>
        <p:nvPicPr>
          <p:cNvPr id="7" name="Picture 3" descr="220px-Flower-Power_Bus.jpg">
            <a:extLst>
              <a:ext uri="{FF2B5EF4-FFF2-40B4-BE49-F238E27FC236}">
                <a16:creationId xmlns:a16="http://schemas.microsoft.com/office/drawing/2014/main" id="{2FD2A0DC-8D9E-544C-A9FF-250AAF06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76" y="1470260"/>
            <a:ext cx="2150487" cy="2822837"/>
          </a:xfrm>
          <a:prstGeom prst="rect">
            <a:avLst/>
          </a:prstGeom>
        </p:spPr>
      </p:pic>
      <p:pic>
        <p:nvPicPr>
          <p:cNvPr id="8" name="Afbeelding 7" descr="vietnam-war-protest.jpg">
            <a:extLst>
              <a:ext uri="{FF2B5EF4-FFF2-40B4-BE49-F238E27FC236}">
                <a16:creationId xmlns:a16="http://schemas.microsoft.com/office/drawing/2014/main" id="{0C5C6752-4917-3D42-9D47-7834EA3C0B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776" y="4661701"/>
            <a:ext cx="2113519" cy="21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90244" y="1501929"/>
            <a:ext cx="7153681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solidFill>
                  <a:srgbClr val="C00000"/>
                </a:solidFill>
              </a:rPr>
              <a:t>Muziek</a:t>
            </a:r>
          </a:p>
          <a:p>
            <a:pPr marL="0" indent="0" fontAlgn="base">
              <a:buNone/>
            </a:pPr>
            <a:r>
              <a:rPr lang="nl-NL" dirty="0"/>
              <a:t>Muziek is één van de belangrijkste onderdelen bij de hippiecultuur. </a:t>
            </a:r>
          </a:p>
          <a:p>
            <a:pPr marL="0" indent="0" fontAlgn="base">
              <a:buNone/>
            </a:pPr>
            <a:r>
              <a:rPr lang="nl-NL" dirty="0"/>
              <a:t>Het werd gebruikt voor protest in de vorm van ‘protestliederen’ en dat was voor de hippies een manier om afstand te nemen van de rest van de maatschappij. </a:t>
            </a:r>
            <a:endParaRPr lang="nl-NL" u="sng" dirty="0">
              <a:solidFill>
                <a:srgbClr val="C00000"/>
              </a:solidFill>
            </a:endParaRPr>
          </a:p>
          <a:p>
            <a:pPr lvl="6"/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53E1719-8F07-344F-ABCA-05C300769F48}"/>
              </a:ext>
            </a:extLst>
          </p:cNvPr>
          <p:cNvSpPr txBox="1">
            <a:spLocks/>
          </p:cNvSpPr>
          <p:nvPr/>
        </p:nvSpPr>
        <p:spPr>
          <a:xfrm>
            <a:off x="1390244" y="240076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2E1C486-DA11-1B49-A073-ABD611A4EC9D}"/>
              </a:ext>
            </a:extLst>
          </p:cNvPr>
          <p:cNvSpPr/>
          <p:nvPr/>
        </p:nvSpPr>
        <p:spPr>
          <a:xfrm>
            <a:off x="1390244" y="3917021"/>
            <a:ext cx="492215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Jimi Hendrix: protest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oorlog</a:t>
            </a:r>
            <a:r>
              <a:rPr lang="en-US" dirty="0"/>
              <a:t>  Vietnam</a:t>
            </a:r>
          </a:p>
          <a:p>
            <a:pPr>
              <a:buNone/>
            </a:pPr>
            <a:r>
              <a:rPr lang="en-US" dirty="0">
                <a:hlinkClick r:id="rId3"/>
              </a:rPr>
              <a:t>https://www.youtube.com/watch?v=TKAwPA14Ni4</a:t>
            </a:r>
            <a:endParaRPr lang="en-US" dirty="0"/>
          </a:p>
          <a:p>
            <a:pPr>
              <a:buNone/>
            </a:pPr>
            <a:r>
              <a:rPr lang="en-US" sz="1100" b="1" dirty="0"/>
              <a:t>Jimi Hendrix The Star Spangled Banner American Anthem Live at Woodstock 1969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err="1"/>
              <a:t>Boudewijn</a:t>
            </a:r>
            <a:r>
              <a:rPr lang="en-US" dirty="0"/>
              <a:t> de Groot</a:t>
            </a:r>
          </a:p>
          <a:p>
            <a:r>
              <a:rPr lang="en-US" dirty="0">
                <a:hlinkClick r:id="rId4"/>
              </a:rPr>
              <a:t>https://www.youtube.com/watch?v=zxYXLcy6WP8</a:t>
            </a:r>
            <a:endParaRPr lang="en-US" dirty="0"/>
          </a:p>
          <a:p>
            <a:r>
              <a:rPr lang="en-US" sz="1100" b="1" dirty="0" err="1"/>
              <a:t>Boudewijn</a:t>
            </a:r>
            <a:r>
              <a:rPr lang="en-US" sz="1100" b="1" dirty="0"/>
              <a:t> de Groot: </a:t>
            </a:r>
            <a:r>
              <a:rPr lang="en-US" sz="1100" b="1" dirty="0" err="1"/>
              <a:t>Meneer</a:t>
            </a:r>
            <a:r>
              <a:rPr lang="en-US" sz="1100" b="1" dirty="0"/>
              <a:t> de President</a:t>
            </a:r>
          </a:p>
        </p:txBody>
      </p:sp>
      <p:pic>
        <p:nvPicPr>
          <p:cNvPr id="11" name="Afbeelding 10" descr="Schermafbeelding 2018-05-17 om 17.32.03.png">
            <a:extLst>
              <a:ext uri="{FF2B5EF4-FFF2-40B4-BE49-F238E27FC236}">
                <a16:creationId xmlns:a16="http://schemas.microsoft.com/office/drawing/2014/main" id="{9C701132-276F-A441-9DCF-B254698788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827" y="3388782"/>
            <a:ext cx="3419098" cy="2370113"/>
          </a:xfrm>
          <a:prstGeom prst="rect">
            <a:avLst/>
          </a:prstGeom>
        </p:spPr>
      </p:pic>
      <p:pic>
        <p:nvPicPr>
          <p:cNvPr id="12" name="Afbeelding 11" descr="0000cgyg.jpg">
            <a:extLst>
              <a:ext uri="{FF2B5EF4-FFF2-40B4-BE49-F238E27FC236}">
                <a16:creationId xmlns:a16="http://schemas.microsoft.com/office/drawing/2014/main" id="{B73569F0-E720-004F-BCEE-9B5A07559B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827" y="1044748"/>
            <a:ext cx="3419098" cy="20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73686" y="1481064"/>
            <a:ext cx="11336684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u="sng" dirty="0">
                <a:solidFill>
                  <a:srgbClr val="C00000"/>
                </a:solidFill>
              </a:rPr>
              <a:t>Muziek</a:t>
            </a:r>
          </a:p>
          <a:p>
            <a:pPr marL="0" indent="0" fontAlgn="base">
              <a:buNone/>
            </a:pPr>
            <a:r>
              <a:rPr lang="nl-NL" dirty="0"/>
              <a:t>Naast protestliederen betekende muziek ook sfeer en om mensen bij elkaar te brengen. </a:t>
            </a:r>
          </a:p>
          <a:p>
            <a:pPr marL="0" indent="0" fontAlgn="base">
              <a:buNone/>
            </a:pPr>
            <a:r>
              <a:rPr lang="nl-NL" dirty="0"/>
              <a:t>Gezelligheid, samen zijn en protest waren dus allemaal elementen van de hippiecultuur in de jaren zestig.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b="1" dirty="0"/>
              <a:t>Inspiratiebronnen</a:t>
            </a:r>
            <a:r>
              <a:rPr lang="nl-NL" dirty="0"/>
              <a:t>: </a:t>
            </a:r>
          </a:p>
          <a:p>
            <a:pPr>
              <a:spcBef>
                <a:spcPts val="0"/>
              </a:spcBef>
            </a:pPr>
            <a:r>
              <a:rPr lang="nl-NL" dirty="0"/>
              <a:t>Drugs</a:t>
            </a:r>
          </a:p>
          <a:p>
            <a:pPr>
              <a:spcBef>
                <a:spcPts val="0"/>
              </a:spcBef>
            </a:pPr>
            <a:r>
              <a:rPr lang="nl-NL" dirty="0"/>
              <a:t>Oosterse mystiek</a:t>
            </a:r>
          </a:p>
          <a:p>
            <a:pPr>
              <a:spcBef>
                <a:spcPts val="0"/>
              </a:spcBef>
            </a:pPr>
            <a:r>
              <a:rPr lang="nl-NL" dirty="0"/>
              <a:t>Politieke stellingname</a:t>
            </a:r>
          </a:p>
          <a:p>
            <a:pPr>
              <a:spcBef>
                <a:spcPts val="0"/>
              </a:spcBef>
            </a:pPr>
            <a:r>
              <a:rPr lang="nl-NL" dirty="0"/>
              <a:t>Sound en (aparte) instrumenten (experimenteren</a:t>
            </a:r>
          </a:p>
          <a:p>
            <a:pPr marL="0" indent="0">
              <a:spcBef>
                <a:spcPts val="0"/>
              </a:spcBef>
              <a:buNone/>
            </a:pPr>
            <a:endParaRPr lang="nl-NL" u="sng" dirty="0">
              <a:solidFill>
                <a:srgbClr val="C00000"/>
              </a:solidFill>
            </a:endParaRPr>
          </a:p>
          <a:p>
            <a:pPr lvl="6"/>
            <a:endParaRPr lang="nl-NL" dirty="0"/>
          </a:p>
        </p:txBody>
      </p:sp>
      <p:pic>
        <p:nvPicPr>
          <p:cNvPr id="4" name="Afbeelding 3" descr="784864bf3d679a94312aee70a73f6555aGlwcGllcy5qcGc=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087" y="4591347"/>
            <a:ext cx="2438580" cy="2131109"/>
          </a:xfrm>
          <a:prstGeom prst="rect">
            <a:avLst/>
          </a:prstGeom>
        </p:spPr>
      </p:pic>
      <p:pic>
        <p:nvPicPr>
          <p:cNvPr id="5" name="Afbeelding 4" descr="bhagw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669" y="4591347"/>
            <a:ext cx="4648737" cy="213110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53E1719-8F07-344F-ABCA-05C300769F48}"/>
              </a:ext>
            </a:extLst>
          </p:cNvPr>
          <p:cNvSpPr txBox="1">
            <a:spLocks/>
          </p:cNvSpPr>
          <p:nvPr/>
        </p:nvSpPr>
        <p:spPr>
          <a:xfrm>
            <a:off x="1173686" y="171886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  <p:pic>
        <p:nvPicPr>
          <p:cNvPr id="10" name="Afbeelding 9" descr="Schermafbeelding 2018-05-17 om 17.11.52.png">
            <a:extLst>
              <a:ext uri="{FF2B5EF4-FFF2-40B4-BE49-F238E27FC236}">
                <a16:creationId xmlns:a16="http://schemas.microsoft.com/office/drawing/2014/main" id="{00911149-4F9B-4D42-88EF-142580BB80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46086" y="4591347"/>
            <a:ext cx="2161313" cy="2171630"/>
          </a:xfrm>
          <a:prstGeom prst="rect">
            <a:avLst/>
          </a:prstGeom>
        </p:spPr>
      </p:pic>
      <p:pic>
        <p:nvPicPr>
          <p:cNvPr id="11" name="Afbeelding 10" descr="Schermafbeelding 2018-05-17 om 17.12.54.png">
            <a:extLst>
              <a:ext uri="{FF2B5EF4-FFF2-40B4-BE49-F238E27FC236}">
                <a16:creationId xmlns:a16="http://schemas.microsoft.com/office/drawing/2014/main" id="{2D7AF1F8-EFA5-A54D-94D9-BDDC1F240F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46086" y="2862353"/>
            <a:ext cx="2161313" cy="15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961324" y="1668685"/>
            <a:ext cx="562414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Jefferson Airplane -White Rabbit-</a:t>
            </a:r>
          </a:p>
          <a:p>
            <a:r>
              <a:rPr lang="en-US" u="sng" dirty="0">
                <a:hlinkClick r:id="rId2"/>
              </a:rPr>
              <a:t>https://www.youtube.com/watch?v=WANNqr-vcx0</a:t>
            </a:r>
            <a:endParaRPr lang="en-US" u="sng" dirty="0"/>
          </a:p>
          <a:p>
            <a:endParaRPr lang="en-US" u="sng" dirty="0"/>
          </a:p>
          <a:p>
            <a:r>
              <a:rPr lang="en-US" sz="1400" dirty="0"/>
              <a:t>One pill makes you larger, and one pill makes you small</a:t>
            </a:r>
            <a:br>
              <a:rPr lang="en-US" sz="1400" dirty="0"/>
            </a:br>
            <a:r>
              <a:rPr lang="en-US" sz="1400" dirty="0"/>
              <a:t>And the ones that mother gives you, don't do anything at all</a:t>
            </a:r>
          </a:p>
          <a:p>
            <a:endParaRPr lang="en-US" sz="1400" dirty="0"/>
          </a:p>
          <a:p>
            <a:r>
              <a:rPr lang="en-US" sz="1400" dirty="0"/>
              <a:t>Go ask Alice, when she's ten feet tall</a:t>
            </a:r>
          </a:p>
          <a:p>
            <a:endParaRPr lang="en-US" sz="1400" dirty="0"/>
          </a:p>
          <a:p>
            <a:r>
              <a:rPr lang="en-US" sz="1400" dirty="0"/>
              <a:t>And if you go chasing rabbits, and you know you're going to fall</a:t>
            </a:r>
            <a:br>
              <a:rPr lang="en-US" sz="1400" dirty="0"/>
            </a:br>
            <a:r>
              <a:rPr lang="en-US" sz="1400" dirty="0"/>
              <a:t>Tell '</a:t>
            </a:r>
            <a:r>
              <a:rPr lang="en-US" sz="1400" dirty="0" err="1"/>
              <a:t>em</a:t>
            </a:r>
            <a:r>
              <a:rPr lang="en-US" sz="1400" dirty="0"/>
              <a:t> a hookah-smoking caterpillar has given you the call</a:t>
            </a:r>
          </a:p>
          <a:p>
            <a:endParaRPr lang="en-US" sz="1400" dirty="0"/>
          </a:p>
          <a:p>
            <a:r>
              <a:rPr lang="en-US" sz="1400" dirty="0"/>
              <a:t>And call Alice, when she was just small</a:t>
            </a:r>
          </a:p>
          <a:p>
            <a:r>
              <a:rPr lang="en-US" sz="1400" dirty="0"/>
              <a:t>When the men on the chessboard get up and tell you where to go</a:t>
            </a:r>
            <a:br>
              <a:rPr lang="en-US" sz="1400" dirty="0"/>
            </a:br>
            <a:r>
              <a:rPr lang="en-US" sz="1400" dirty="0"/>
              <a:t>And you've just had some kind of mushroom, and your mind is moving low</a:t>
            </a:r>
          </a:p>
          <a:p>
            <a:endParaRPr lang="en-US" sz="1400" dirty="0"/>
          </a:p>
          <a:p>
            <a:r>
              <a:rPr lang="en-US" sz="1400" dirty="0"/>
              <a:t>Go ask Alice, I think she'll know</a:t>
            </a:r>
          </a:p>
          <a:p>
            <a:r>
              <a:rPr lang="en-US" sz="1400" dirty="0"/>
              <a:t>When logic and proportion have fallen sloppy dead</a:t>
            </a:r>
            <a:br>
              <a:rPr lang="en-US" sz="1400" dirty="0"/>
            </a:br>
            <a:r>
              <a:rPr lang="en-US" sz="1400" dirty="0"/>
              <a:t>And the white knight is talking backwards</a:t>
            </a:r>
            <a:br>
              <a:rPr lang="en-US" sz="1400" dirty="0"/>
            </a:br>
            <a:r>
              <a:rPr lang="en-US" sz="1400" dirty="0"/>
              <a:t>And the red queen's off with her head</a:t>
            </a:r>
            <a:br>
              <a:rPr lang="en-US" sz="1400" dirty="0"/>
            </a:br>
            <a:r>
              <a:rPr lang="en-US" sz="1400" dirty="0"/>
              <a:t>Remember what the dormouse said</a:t>
            </a:r>
            <a:br>
              <a:rPr lang="en-US" sz="1400" dirty="0"/>
            </a:br>
            <a:r>
              <a:rPr lang="en-US" sz="1400" dirty="0"/>
              <a:t>Feed your head, feed your head</a:t>
            </a:r>
          </a:p>
          <a:p>
            <a:endParaRPr lang="en-US" u="sng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C0DAF6A-8B97-624E-B61B-FAF3ECC9F41E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07DD276-0C60-E041-80C9-D37DC9F09D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417353"/>
            <a:ext cx="224423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6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875" y="1724971"/>
            <a:ext cx="4047657" cy="4050792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u="sng" dirty="0">
                <a:solidFill>
                  <a:srgbClr val="C00000"/>
                </a:solidFill>
              </a:rPr>
              <a:t>Woodstock 1969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u="sng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3 days of Love, Peace &amp; music</a:t>
            </a:r>
            <a:endParaRPr lang="en-US" sz="3100" dirty="0"/>
          </a:p>
          <a:p>
            <a:pPr>
              <a:spcBef>
                <a:spcPts val="0"/>
              </a:spcBef>
            </a:pPr>
            <a:endParaRPr lang="en-US" sz="3100" dirty="0"/>
          </a:p>
          <a:p>
            <a:pPr>
              <a:spcBef>
                <a:spcPts val="0"/>
              </a:spcBef>
            </a:pPr>
            <a:r>
              <a:rPr lang="en-US" sz="3100" dirty="0"/>
              <a:t>Jimi Hendrix, Janis Joplin, </a:t>
            </a:r>
          </a:p>
          <a:p>
            <a:pPr>
              <a:spcBef>
                <a:spcPts val="0"/>
              </a:spcBef>
            </a:pPr>
            <a:r>
              <a:rPr lang="en-US" sz="3100" dirty="0"/>
              <a:t>Jefferson Airplane</a:t>
            </a:r>
          </a:p>
          <a:p>
            <a:pPr>
              <a:spcBef>
                <a:spcPts val="0"/>
              </a:spcBef>
            </a:pPr>
            <a:r>
              <a:rPr lang="en-US" sz="3100" dirty="0"/>
              <a:t>Bob Dylan x(</a:t>
            </a:r>
            <a:r>
              <a:rPr lang="en-US" sz="3100" dirty="0" err="1"/>
              <a:t>Protestsong</a:t>
            </a:r>
            <a:r>
              <a:rPr lang="en-US" sz="3100" dirty="0"/>
              <a:t>)</a:t>
            </a:r>
          </a:p>
          <a:p>
            <a:pPr>
              <a:spcBef>
                <a:spcPts val="0"/>
              </a:spcBef>
            </a:pPr>
            <a:endParaRPr lang="en-US" sz="3100" dirty="0"/>
          </a:p>
          <a:p>
            <a:pPr>
              <a:spcBef>
                <a:spcPts val="0"/>
              </a:spcBef>
            </a:pPr>
            <a:r>
              <a:rPr lang="en-US" sz="3100" dirty="0" err="1"/>
              <a:t>Psychedelische</a:t>
            </a:r>
            <a:r>
              <a:rPr lang="en-US" sz="3100" dirty="0"/>
              <a:t> rock</a:t>
            </a:r>
          </a:p>
          <a:p>
            <a:pPr>
              <a:spcBef>
                <a:spcPts val="0"/>
              </a:spcBef>
            </a:pPr>
            <a:endParaRPr lang="en-US" sz="3100" dirty="0"/>
          </a:p>
          <a:p>
            <a:pPr>
              <a:spcBef>
                <a:spcPts val="0"/>
              </a:spcBef>
            </a:pPr>
            <a:endParaRPr lang="en-US" sz="3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300" b="1" dirty="0"/>
              <a:t>Woodstock hippies dancing wild: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u="sng" dirty="0">
                <a:hlinkClick r:id="rId2"/>
              </a:rPr>
              <a:t> https://www.youtube.com/watch?v=RuSUpqdYV-I</a:t>
            </a:r>
            <a:endParaRPr lang="en-US" sz="2200" u="sng" dirty="0"/>
          </a:p>
          <a:p>
            <a:pPr>
              <a:spcBef>
                <a:spcPts val="0"/>
              </a:spcBef>
            </a:pPr>
            <a:endParaRPr lang="en-US" sz="2300" b="1" dirty="0"/>
          </a:p>
          <a:p>
            <a:pPr marL="0" indent="0">
              <a:spcBef>
                <a:spcPts val="0"/>
              </a:spcBef>
              <a:buNone/>
            </a:pPr>
            <a:endParaRPr lang="en-US" sz="2200" u="sng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250px-Woodstock_post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23" y="1493014"/>
            <a:ext cx="3037929" cy="438425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B4FB55C-BE8E-FD41-A1AA-962EEFD1D56F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</p:spTree>
    <p:extLst>
      <p:ext uri="{BB962C8B-B14F-4D97-AF65-F5344CB8AC3E}">
        <p14:creationId xmlns:p14="http://schemas.microsoft.com/office/powerpoint/2010/main" val="147181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woodst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1158" y="2446421"/>
            <a:ext cx="2772854" cy="1870380"/>
          </a:xfrm>
        </p:spPr>
      </p:pic>
      <p:pic>
        <p:nvPicPr>
          <p:cNvPr id="6" name="Afbeelding 5" descr="Woodstoc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212" y="4484763"/>
            <a:ext cx="2771800" cy="2100848"/>
          </a:xfrm>
          <a:prstGeom prst="rect">
            <a:avLst/>
          </a:prstGeom>
        </p:spPr>
      </p:pic>
      <p:pic>
        <p:nvPicPr>
          <p:cNvPr id="7" name="Afbeelding 6" descr="woodstock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931" y="4134774"/>
            <a:ext cx="3079246" cy="2524625"/>
          </a:xfrm>
          <a:prstGeom prst="rect">
            <a:avLst/>
          </a:prstGeom>
        </p:spPr>
      </p:pic>
      <p:pic>
        <p:nvPicPr>
          <p:cNvPr id="8" name="Afbeelding 7" descr="woodstock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931" y="2061038"/>
            <a:ext cx="3079246" cy="2017038"/>
          </a:xfrm>
          <a:prstGeom prst="rect">
            <a:avLst/>
          </a:prstGeom>
        </p:spPr>
      </p:pic>
      <p:pic>
        <p:nvPicPr>
          <p:cNvPr id="9" name="Afbeelding 8" descr="woodstock6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97" y="3001176"/>
            <a:ext cx="2451476" cy="1798778"/>
          </a:xfrm>
          <a:prstGeom prst="rect">
            <a:avLst/>
          </a:prstGeom>
        </p:spPr>
      </p:pic>
      <p:pic>
        <p:nvPicPr>
          <p:cNvPr id="10" name="Afbeelding 9" descr="Woodstock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98" y="4922177"/>
            <a:ext cx="2451476" cy="1762095"/>
          </a:xfrm>
          <a:prstGeom prst="rect">
            <a:avLst/>
          </a:prstGeom>
        </p:spPr>
      </p:pic>
      <p:pic>
        <p:nvPicPr>
          <p:cNvPr id="12" name="Picture 5" descr="tumblr_m2i4huLF771rryme5o1_500.jpg">
            <a:extLst>
              <a:ext uri="{FF2B5EF4-FFF2-40B4-BE49-F238E27FC236}">
                <a16:creationId xmlns:a16="http://schemas.microsoft.com/office/drawing/2014/main" id="{F283600A-5FEA-4549-980C-3D3FDAD9A6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97" y="728864"/>
            <a:ext cx="2451477" cy="215009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680877BC-3024-5345-8011-B028633AE1A0}"/>
              </a:ext>
            </a:extLst>
          </p:cNvPr>
          <p:cNvSpPr txBox="1">
            <a:spLocks/>
          </p:cNvSpPr>
          <p:nvPr/>
        </p:nvSpPr>
        <p:spPr>
          <a:xfrm>
            <a:off x="1711158" y="2837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CD3AE6C-D3E6-8042-B112-65CE07819427}"/>
              </a:ext>
            </a:extLst>
          </p:cNvPr>
          <p:cNvSpPr/>
          <p:nvPr/>
        </p:nvSpPr>
        <p:spPr>
          <a:xfrm>
            <a:off x="1731378" y="1800416"/>
            <a:ext cx="123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>
                <a:solidFill>
                  <a:srgbClr val="C00000"/>
                </a:solidFill>
              </a:rPr>
              <a:t>Woodstock</a:t>
            </a:r>
          </a:p>
        </p:txBody>
      </p:sp>
    </p:spTree>
    <p:extLst>
      <p:ext uri="{BB962C8B-B14F-4D97-AF65-F5344CB8AC3E}">
        <p14:creationId xmlns:p14="http://schemas.microsoft.com/office/powerpoint/2010/main" val="418710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919536" y="1519443"/>
            <a:ext cx="45518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>
                <a:solidFill>
                  <a:srgbClr val="C00000"/>
                </a:solidFill>
              </a:rPr>
              <a:t>Wat is een sitar?</a:t>
            </a:r>
          </a:p>
          <a:p>
            <a:r>
              <a:rPr lang="nl-NL" dirty="0" err="1"/>
              <a:t>Amazing</a:t>
            </a:r>
            <a:r>
              <a:rPr lang="nl-NL" dirty="0"/>
              <a:t> Sitar </a:t>
            </a:r>
            <a:r>
              <a:rPr lang="nl-NL" dirty="0" err="1"/>
              <a:t>Player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2"/>
              </a:rPr>
              <a:t>https://www.youtube.com/watch?v=hTPxqUtlLdo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6731816" y="1065597"/>
            <a:ext cx="38083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r>
              <a:rPr lang="nl-NL" sz="1400" dirty="0"/>
              <a:t>Een sitar is een</a:t>
            </a:r>
            <a:r>
              <a:rPr lang="nl-NL" sz="1400" b="1" dirty="0"/>
              <a:t> snaarinstrument </a:t>
            </a:r>
            <a:r>
              <a:rPr lang="nl-NL" sz="1400" dirty="0"/>
              <a:t>uit </a:t>
            </a:r>
            <a:r>
              <a:rPr lang="nl-NL" sz="1400" b="1" dirty="0"/>
              <a:t>Noord-India </a:t>
            </a:r>
            <a:r>
              <a:rPr lang="nl-NL" sz="1400" dirty="0"/>
              <a:t>met een zeer typerende klank. </a:t>
            </a:r>
          </a:p>
          <a:p>
            <a:endParaRPr lang="nl-NL" sz="1400" dirty="0"/>
          </a:p>
          <a:p>
            <a:r>
              <a:rPr lang="nl-NL" sz="1400" dirty="0"/>
              <a:t>Het instrument kreeg in de jaren zestig bekendheid in het Westen door de vele optredens van </a:t>
            </a:r>
            <a:r>
              <a:rPr lang="nl-NL" sz="1400" dirty="0" err="1"/>
              <a:t>Ravi</a:t>
            </a:r>
            <a:r>
              <a:rPr lang="nl-NL" sz="1400" dirty="0"/>
              <a:t> </a:t>
            </a:r>
            <a:r>
              <a:rPr lang="nl-NL" sz="1400" dirty="0" err="1"/>
              <a:t>Shankar</a:t>
            </a:r>
            <a:r>
              <a:rPr lang="nl-NL" sz="1400" dirty="0"/>
              <a:t>, zoals tijdens het bekende Bangladesh concert in Amerika. Daarnaast gebruikten The </a:t>
            </a:r>
            <a:r>
              <a:rPr lang="nl-NL" sz="1400" b="1" dirty="0" err="1"/>
              <a:t>Beatles</a:t>
            </a:r>
            <a:r>
              <a:rPr lang="nl-NL" sz="1400" dirty="0"/>
              <a:t> en andere popgroepen het instrument een aantal malen in hun nummers. </a:t>
            </a:r>
          </a:p>
        </p:txBody>
      </p:sp>
      <p:pic>
        <p:nvPicPr>
          <p:cNvPr id="7" name="Afbeelding 6" descr="Schermafbeelding 2018-05-17 om 17.25.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1310686"/>
            <a:ext cx="2957034" cy="1465966"/>
          </a:xfrm>
          <a:prstGeom prst="rect">
            <a:avLst/>
          </a:prstGeom>
        </p:spPr>
      </p:pic>
      <p:pic>
        <p:nvPicPr>
          <p:cNvPr id="8" name="Afbeelding 7" descr="Schermafbeelding 2018-05-17 om 17.27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3059843"/>
            <a:ext cx="4551806" cy="324265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C5D061D-C96B-E64A-AA10-9B549079EAE6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hippies</a:t>
            </a:r>
          </a:p>
        </p:txBody>
      </p:sp>
    </p:spTree>
    <p:extLst>
      <p:ext uri="{BB962C8B-B14F-4D97-AF65-F5344CB8AC3E}">
        <p14:creationId xmlns:p14="http://schemas.microsoft.com/office/powerpoint/2010/main" val="411834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EFED1-5DAB-BB43-BF7B-9F64F90A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 je meer weten: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33A4D2-EF5A-F64A-99F0-90037E07C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00"/>
              </a:spcBef>
              <a:buNone/>
            </a:pPr>
            <a:r>
              <a:rPr lang="nl-NL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 met veel filmpjes over ontstaan Rock n Roll </a:t>
            </a:r>
            <a:r>
              <a:rPr lang="nl-NL" dirty="0">
                <a:hlinkClick r:id="rId2"/>
              </a:rPr>
              <a:t>http://www.ovccreative.nl/portfolio-item/2-massa/</a:t>
            </a:r>
            <a:endParaRPr lang="nl-NL" dirty="0"/>
          </a:p>
          <a:p>
            <a:pPr marL="0" indent="0">
              <a:spcBef>
                <a:spcPts val="100"/>
              </a:spcBef>
              <a:buNone/>
            </a:pPr>
            <a:endParaRPr lang="nl-NL" dirty="0"/>
          </a:p>
          <a:p>
            <a:pPr marL="0" indent="0">
              <a:spcBef>
                <a:spcPts val="100"/>
              </a:spcBef>
              <a:buNone/>
            </a:pPr>
            <a:r>
              <a:rPr lang="nl-NL" b="1" u="sng" dirty="0"/>
              <a:t>Elvis Presley: een timeline van </a:t>
            </a:r>
            <a:r>
              <a:rPr lang="nl-NL" b="1" u="sng" dirty="0" err="1"/>
              <a:t>the</a:t>
            </a:r>
            <a:r>
              <a:rPr lang="nl-NL" b="1" u="sng" dirty="0"/>
              <a:t> </a:t>
            </a:r>
            <a:r>
              <a:rPr lang="nl-NL" b="1" u="sng" dirty="0" err="1"/>
              <a:t>king</a:t>
            </a:r>
            <a:r>
              <a:rPr lang="nl-NL" b="1" u="sng" dirty="0"/>
              <a:t> of rock 'n </a:t>
            </a:r>
            <a:r>
              <a:rPr lang="nl-NL" b="1" u="sng" dirty="0" err="1"/>
              <a:t>roll</a:t>
            </a:r>
            <a:endParaRPr lang="nl-NL" b="1" u="sng" dirty="0"/>
          </a:p>
          <a:p>
            <a:pPr marL="0" indent="0">
              <a:spcBef>
                <a:spcPts val="100"/>
              </a:spcBef>
              <a:buNone/>
            </a:pPr>
            <a:r>
              <a:rPr lang="nl-NL" dirty="0">
                <a:hlinkClick r:id="rId3"/>
              </a:rPr>
              <a:t>https://www.npo3fm.nl/nieuws/3fm/361074-elvis-presley-een-timeline-van-the-king-of-rock-n-roll</a:t>
            </a:r>
            <a:endParaRPr lang="nl-NL" dirty="0"/>
          </a:p>
          <a:p>
            <a:pPr marL="0" indent="0">
              <a:spcBef>
                <a:spcPts val="100"/>
              </a:spcBef>
              <a:buNone/>
            </a:pPr>
            <a:endParaRPr lang="nl-NL" dirty="0"/>
          </a:p>
          <a:p>
            <a:pPr marL="0" indent="0">
              <a:spcBef>
                <a:spcPts val="100"/>
              </a:spcBef>
              <a:buNone/>
            </a:pPr>
            <a:r>
              <a:rPr lang="nl-NL" b="1" u="sng" dirty="0"/>
              <a:t>PPT met daarin veel filmpje over de muziek in de jaren 60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nl-NL" dirty="0">
                <a:hlinkClick r:id="rId4"/>
              </a:rPr>
              <a:t>http://www.ovccreative.nl/portfolio-item/4a/</a:t>
            </a:r>
            <a:endParaRPr lang="nl-NL" dirty="0"/>
          </a:p>
          <a:p>
            <a:pPr marL="0" indent="0">
              <a:spcBef>
                <a:spcPts val="100"/>
              </a:spcBef>
              <a:buNone/>
            </a:pPr>
            <a:endParaRPr lang="nl-NL" dirty="0"/>
          </a:p>
          <a:p>
            <a:pPr marL="0" indent="0">
              <a:spcBef>
                <a:spcPts val="100"/>
              </a:spcBef>
              <a:buNone/>
            </a:pPr>
            <a:r>
              <a:rPr lang="nl-NL" b="1" u="sng" dirty="0">
                <a:cs typeface="Arial"/>
              </a:rPr>
              <a:t>41belangrijke momenten in de geschiedenis </a:t>
            </a:r>
            <a:r>
              <a:rPr lang="nl-NL" b="1" u="sng" dirty="0" err="1">
                <a:cs typeface="Arial"/>
              </a:rPr>
              <a:t>vd</a:t>
            </a:r>
            <a:r>
              <a:rPr lang="nl-NL" b="1" u="sng" dirty="0">
                <a:cs typeface="Arial"/>
              </a:rPr>
              <a:t> popmuziek</a:t>
            </a:r>
            <a:endParaRPr lang="nl-NL" u="sng" dirty="0"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dirty="0">
                <a:hlinkClick r:id="rId5"/>
              </a:rPr>
              <a:t>https://www.thelegacyofmusic.com/2018/12/06/41-belangrijke-momenten-in-de-geschiedenis-van-de-popmuziek-2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73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2.Jaren ’60 </a:t>
            </a:r>
            <a:r>
              <a:rPr lang="nl-NL" dirty="0" err="1"/>
              <a:t>engeland</a:t>
            </a:r>
            <a:endParaRPr lang="nl-NL" dirty="0"/>
          </a:p>
        </p:txBody>
      </p:sp>
      <p:pic>
        <p:nvPicPr>
          <p:cNvPr id="6" name="Picture 3" descr="rolling-stones-the-lips-5000657.jpg">
            <a:extLst>
              <a:ext uri="{FF2B5EF4-FFF2-40B4-BE49-F238E27FC236}">
                <a16:creationId xmlns:a16="http://schemas.microsoft.com/office/drawing/2014/main" id="{1F1EA840-6B0E-EF4E-B44A-35B1CBA203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09" y="4139432"/>
            <a:ext cx="1894203" cy="2482059"/>
          </a:xfrm>
          <a:prstGeom prst="rect">
            <a:avLst/>
          </a:prstGeom>
        </p:spPr>
      </p:pic>
      <p:pic>
        <p:nvPicPr>
          <p:cNvPr id="7" name="Picture 3" descr="220px-The_Fabs.JPG">
            <a:extLst>
              <a:ext uri="{FF2B5EF4-FFF2-40B4-BE49-F238E27FC236}">
                <a16:creationId xmlns:a16="http://schemas.microsoft.com/office/drawing/2014/main" id="{D8A5E67C-2B8C-2340-9439-0D807234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4160230"/>
            <a:ext cx="2461260" cy="2461260"/>
          </a:xfrm>
          <a:prstGeom prst="rect">
            <a:avLst/>
          </a:prstGeom>
        </p:spPr>
      </p:pic>
      <p:pic>
        <p:nvPicPr>
          <p:cNvPr id="9" name="Picture 4" descr="zap_who.jpg">
            <a:extLst>
              <a:ext uri="{FF2B5EF4-FFF2-40B4-BE49-F238E27FC236}">
                <a16:creationId xmlns:a16="http://schemas.microsoft.com/office/drawing/2014/main" id="{6DAA146A-4719-704E-8B6E-3E7906B01F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413" y="4133106"/>
            <a:ext cx="2013939" cy="24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4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3DB732C-3A16-D04C-B24B-AF3801506C16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2228775-21CD-594D-9EE7-206B336C9C0E}"/>
              </a:ext>
            </a:extLst>
          </p:cNvPr>
          <p:cNvSpPr/>
          <p:nvPr/>
        </p:nvSpPr>
        <p:spPr>
          <a:xfrm>
            <a:off x="1991179" y="3975155"/>
            <a:ext cx="8080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u="sng" dirty="0">
                <a:solidFill>
                  <a:srgbClr val="C00000"/>
                </a:solidFill>
                <a:cs typeface="Arial"/>
              </a:rPr>
              <a:t>British </a:t>
            </a:r>
            <a:r>
              <a:rPr lang="nl-NL" sz="2000" u="sng" dirty="0" err="1">
                <a:solidFill>
                  <a:srgbClr val="C00000"/>
                </a:solidFill>
                <a:cs typeface="Arial"/>
              </a:rPr>
              <a:t>invasion</a:t>
            </a:r>
            <a:r>
              <a:rPr lang="nl-NL" sz="2000" u="sng" dirty="0">
                <a:solidFill>
                  <a:srgbClr val="C00000"/>
                </a:solidFill>
                <a:cs typeface="Arial"/>
              </a:rPr>
              <a:t>: de Britten zetten de toon</a:t>
            </a:r>
          </a:p>
          <a:p>
            <a:r>
              <a:rPr lang="nl-NL" sz="2000" dirty="0"/>
              <a:t>de Verenigde Staten in de ban van Engelse bandjes: hitlijsten worden overschaduwd. complete top 10 gevuld met Britse singles. </a:t>
            </a:r>
          </a:p>
          <a:p>
            <a:endParaRPr lang="nl-NL" sz="2000" dirty="0"/>
          </a:p>
          <a:p>
            <a:r>
              <a:rPr lang="nl-NL" sz="2000" dirty="0"/>
              <a:t>Ook de rest van de populaire cultuur wordt bepaald door Engeland: laatste mode, de kaskrakers in de bios en de populairste tv-programma’s.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5EA92B-13D5-984A-8A46-04B4B21725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721" y="1581971"/>
            <a:ext cx="4103868" cy="21425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5905A29-3C38-744B-8317-72B98694CA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257" y="1581971"/>
            <a:ext cx="4383579" cy="21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2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0px-The_Fab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980" y="3284984"/>
            <a:ext cx="2461260" cy="246126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3DB732C-3A16-D04C-B24B-AF3801506C16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2228775-21CD-594D-9EE7-206B336C9C0E}"/>
              </a:ext>
            </a:extLst>
          </p:cNvPr>
          <p:cNvSpPr/>
          <p:nvPr/>
        </p:nvSpPr>
        <p:spPr>
          <a:xfrm>
            <a:off x="1927389" y="1326742"/>
            <a:ext cx="8023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u="sng" dirty="0">
                <a:solidFill>
                  <a:srgbClr val="C00000"/>
                </a:solidFill>
                <a:cs typeface="Arial"/>
              </a:rPr>
              <a:t>Britse beatmuziek: </a:t>
            </a:r>
            <a:r>
              <a:rPr lang="nl-NL" u="sng" dirty="0" err="1">
                <a:solidFill>
                  <a:srgbClr val="C00000"/>
                </a:solidFill>
                <a:cs typeface="Arial"/>
              </a:rPr>
              <a:t>beatles</a:t>
            </a:r>
            <a:endParaRPr lang="nl-NL" u="sng" dirty="0">
              <a:solidFill>
                <a:srgbClr val="C00000"/>
              </a:solidFill>
              <a:cs typeface="Arial"/>
            </a:endParaRPr>
          </a:p>
          <a:p>
            <a:r>
              <a:rPr lang="nl-NL" dirty="0">
                <a:cs typeface="Arial"/>
              </a:rPr>
              <a:t>Grote rage begin jaren ‘60: 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4 jongens uit </a:t>
            </a:r>
            <a:r>
              <a:rPr lang="nl-NL" dirty="0" err="1">
                <a:cs typeface="Arial"/>
              </a:rPr>
              <a:t>middenstands</a:t>
            </a:r>
            <a:r>
              <a:rPr lang="nl-NL" dirty="0">
                <a:cs typeface="Arial"/>
              </a:rPr>
              <a:t> gezin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Zingen, spelen en schrijven eigen materiaal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Vooral harde elektrische muziek op rock n </a:t>
            </a:r>
            <a:r>
              <a:rPr lang="nl-NL" dirty="0" err="1">
                <a:cs typeface="Arial"/>
              </a:rPr>
              <a:t>roll</a:t>
            </a:r>
            <a:r>
              <a:rPr lang="nl-NL" dirty="0">
                <a:cs typeface="Arial"/>
              </a:rPr>
              <a:t> geïnspireerd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Sterk gericht op de beat </a:t>
            </a:r>
            <a:r>
              <a:rPr lang="nl-NL" dirty="0" err="1">
                <a:cs typeface="Arial"/>
              </a:rPr>
              <a:t>vd</a:t>
            </a:r>
            <a:r>
              <a:rPr lang="nl-NL" dirty="0">
                <a:cs typeface="Arial"/>
              </a:rPr>
              <a:t> muziek (2e en 4</a:t>
            </a:r>
            <a:r>
              <a:rPr lang="nl-NL" baseline="30000" dirty="0">
                <a:cs typeface="Arial"/>
              </a:rPr>
              <a:t>e</a:t>
            </a:r>
            <a:r>
              <a:rPr lang="nl-NL" dirty="0">
                <a:cs typeface="Arial"/>
              </a:rPr>
              <a:t> tel) </a:t>
            </a:r>
          </a:p>
          <a:p>
            <a:pPr marL="285750" indent="-285750">
              <a:buFontTx/>
              <a:buChar char="-"/>
            </a:pPr>
            <a:endParaRPr lang="nl-NL" dirty="0">
              <a:cs typeface="Arial"/>
            </a:endParaRPr>
          </a:p>
          <a:p>
            <a:pPr marL="285750" indent="-285750">
              <a:buFontTx/>
              <a:buChar char="-"/>
            </a:pPr>
            <a:endParaRPr lang="nl-NL" dirty="0">
              <a:cs typeface="Arial"/>
            </a:endParaRPr>
          </a:p>
          <a:p>
            <a:r>
              <a:rPr lang="nl-NL" dirty="0">
                <a:cs typeface="Arial"/>
              </a:rPr>
              <a:t> </a:t>
            </a:r>
            <a:endParaRPr lang="nl-NL" dirty="0"/>
          </a:p>
        </p:txBody>
      </p:sp>
      <p:pic>
        <p:nvPicPr>
          <p:cNvPr id="11" name="The Beatles Long Tall Sally (2009 Stereo Remaster)-1.mov-0.0000-39.0517.m4v">
            <a:hlinkClick r:id="" action="ppaction://media"/>
            <a:extLst>
              <a:ext uri="{FF2B5EF4-FFF2-40B4-BE49-F238E27FC236}">
                <a16:creationId xmlns:a16="http://schemas.microsoft.com/office/drawing/2014/main" id="{FCA28F8D-ADFB-EC41-8DEA-9D1A8C4C53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8913" y="3284538"/>
            <a:ext cx="3998912" cy="2998787"/>
          </a:xfrm>
        </p:spPr>
      </p:pic>
    </p:spTree>
    <p:extLst>
      <p:ext uri="{BB962C8B-B14F-4D97-AF65-F5344CB8AC3E}">
        <p14:creationId xmlns:p14="http://schemas.microsoft.com/office/powerpoint/2010/main" val="3044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64080l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991" y="174350"/>
            <a:ext cx="2717800" cy="1933697"/>
          </a:xfrm>
          <a:prstGeom prst="rect">
            <a:avLst/>
          </a:prstGeom>
        </p:spPr>
      </p:pic>
      <p:pic>
        <p:nvPicPr>
          <p:cNvPr id="7" name="Picture 6" descr="40-000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7" y="2208063"/>
            <a:ext cx="2128869" cy="2154999"/>
          </a:xfrm>
          <a:prstGeom prst="rect">
            <a:avLst/>
          </a:prstGeom>
        </p:spPr>
      </p:pic>
      <p:pic>
        <p:nvPicPr>
          <p:cNvPr id="8" name="Afbeelding 7" descr="s960x720_e05b933805f085991fdb61433e240026bd45ec5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047" y="4422108"/>
            <a:ext cx="2461260" cy="176595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3DB732C-3A16-D04C-B24B-AF3801506C16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155329B-1616-4349-98B7-C58F182D6926}"/>
              </a:ext>
            </a:extLst>
          </p:cNvPr>
          <p:cNvSpPr/>
          <p:nvPr/>
        </p:nvSpPr>
        <p:spPr>
          <a:xfrm>
            <a:off x="1927390" y="1439617"/>
            <a:ext cx="6566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>
                <a:solidFill>
                  <a:srgbClr val="C00000"/>
                </a:solidFill>
                <a:cs typeface="Arial"/>
              </a:rPr>
              <a:t>Beatles </a:t>
            </a:r>
            <a:r>
              <a:rPr lang="nl-NL" b="1" u="sng" dirty="0" err="1">
                <a:solidFill>
                  <a:srgbClr val="C00000"/>
                </a:solidFill>
                <a:cs typeface="Arial"/>
              </a:rPr>
              <a:t>mania</a:t>
            </a:r>
            <a:endParaRPr lang="nl-NL" b="1" u="sng" dirty="0">
              <a:solidFill>
                <a:srgbClr val="C00000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Populariteit neemt absurde vormen aan (in ‘64 veroveren ze Amerika 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Beatles presenteren zich met eigen kapsel en kostuums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Ze zijn zeer benaderbaar en grappig in interviews</a:t>
            </a:r>
          </a:p>
          <a:p>
            <a:pPr marL="285750" indent="-285750">
              <a:buFontTx/>
              <a:buChar char="-"/>
            </a:pPr>
            <a:r>
              <a:rPr lang="nl-NL" dirty="0">
                <a:cs typeface="Arial"/>
              </a:rPr>
              <a:t>Zo worden gewaardeerd door jong en oud</a:t>
            </a:r>
          </a:p>
          <a:p>
            <a:endParaRPr lang="nl-NL" dirty="0">
              <a:cs typeface="Arial"/>
            </a:endParaRPr>
          </a:p>
          <a:p>
            <a:endParaRPr lang="nl-NL" dirty="0">
              <a:cs typeface="Arial"/>
            </a:endParaRPr>
          </a:p>
        </p:txBody>
      </p:sp>
      <p:pic>
        <p:nvPicPr>
          <p:cNvPr id="21" name="The Beatles- She Loves You (1963 Live)-1.mov-0.0000-154.3267.m4v">
            <a:hlinkClick r:id="" action="ppaction://media"/>
            <a:extLst>
              <a:ext uri="{FF2B5EF4-FFF2-40B4-BE49-F238E27FC236}">
                <a16:creationId xmlns:a16="http://schemas.microsoft.com/office/drawing/2014/main" id="{11018C3C-09D4-2F4E-B9DF-8A4833F11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3593" y="3356993"/>
            <a:ext cx="4860209" cy="32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21738" y="2564904"/>
            <a:ext cx="7772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900" dirty="0">
                <a:cs typeface="Arial"/>
              </a:rPr>
              <a:t>Hysterische taferelen tijdens het  optreden van de </a:t>
            </a:r>
            <a:r>
              <a:rPr lang="nl-NL" sz="1900" dirty="0" err="1">
                <a:cs typeface="Arial"/>
              </a:rPr>
              <a:t>Beatles</a:t>
            </a:r>
            <a:r>
              <a:rPr lang="nl-NL" sz="1900" dirty="0">
                <a:cs typeface="Arial"/>
              </a:rPr>
              <a:t> in Nederland, juni 1964. Ze traden op voor een tv-show in Hillegom, een rondvaarttocht door Amsterdam en twee concerten in een veilinghal in het </a:t>
            </a:r>
            <a:r>
              <a:rPr lang="nl-NL" sz="1900" dirty="0" err="1">
                <a:cs typeface="Arial"/>
              </a:rPr>
              <a:t>Westfriese</a:t>
            </a:r>
            <a:r>
              <a:rPr lang="nl-NL" sz="1900" dirty="0">
                <a:cs typeface="Arial"/>
              </a:rPr>
              <a:t> dorp Blokker. Diskjockey Willem van Kooten van Radio Veronica was bij het live-concert in Blokker: "Het was een vreselijke herrie, één langgerekte schreeuw was het. Je hoorde absoluut niets van de muziek, alleen maar gegil."</a:t>
            </a:r>
            <a:r>
              <a:rPr lang="nl-NL" sz="1900" b="1" dirty="0"/>
              <a:t> 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Beatleman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665" y="2417141"/>
            <a:ext cx="2376264" cy="1595427"/>
          </a:xfrm>
          <a:prstGeom prst="rect">
            <a:avLst/>
          </a:prstGeom>
        </p:spPr>
      </p:pic>
      <p:pic>
        <p:nvPicPr>
          <p:cNvPr id="5" name="Afbeelding 4" descr="Beatlemani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6" y="2417140"/>
            <a:ext cx="2283144" cy="159542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1BAA347-16D1-0B4B-BD73-CA00F5616B93}"/>
              </a:ext>
            </a:extLst>
          </p:cNvPr>
          <p:cNvSpPr/>
          <p:nvPr/>
        </p:nvSpPr>
        <p:spPr>
          <a:xfrm>
            <a:off x="7233927" y="2996953"/>
            <a:ext cx="3155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https://www.youtube.com/watch?v=XxifNJChWZ0</a:t>
            </a:r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C8E87C5-3DBC-764F-95A7-42295AFAB90B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D5C339B-2D8C-7447-A355-282071E182BA}"/>
              </a:ext>
            </a:extLst>
          </p:cNvPr>
          <p:cNvSpPr/>
          <p:nvPr/>
        </p:nvSpPr>
        <p:spPr>
          <a:xfrm>
            <a:off x="2270055" y="1792884"/>
            <a:ext cx="25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u="sng" dirty="0">
                <a:solidFill>
                  <a:srgbClr val="C00000"/>
                </a:solidFill>
                <a:cs typeface="Arial"/>
              </a:rPr>
              <a:t>Beatles </a:t>
            </a:r>
            <a:r>
              <a:rPr lang="nl-NL" b="1" u="sng" dirty="0" err="1">
                <a:solidFill>
                  <a:srgbClr val="C00000"/>
                </a:solidFill>
                <a:cs typeface="Arial"/>
              </a:rPr>
              <a:t>mania</a:t>
            </a:r>
            <a:r>
              <a:rPr lang="nl-NL" b="1" u="sng" dirty="0">
                <a:solidFill>
                  <a:srgbClr val="C00000"/>
                </a:solidFill>
                <a:cs typeface="Arial"/>
              </a:rPr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38292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809805"/>
            <a:ext cx="7844408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u="sng" dirty="0">
                <a:solidFill>
                  <a:srgbClr val="C00000"/>
                </a:solidFill>
                <a:cs typeface="Arial"/>
              </a:rPr>
              <a:t>Rebels: The </a:t>
            </a:r>
            <a:r>
              <a:rPr lang="nl-NL" b="1" u="sng" dirty="0" err="1">
                <a:solidFill>
                  <a:srgbClr val="C00000"/>
                </a:solidFill>
                <a:cs typeface="Arial"/>
              </a:rPr>
              <a:t>Who</a:t>
            </a:r>
            <a:endParaRPr lang="nl-NL" b="1" u="sng" dirty="0">
              <a:solidFill>
                <a:srgbClr val="C00000"/>
              </a:solidFill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nl-NL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nl-NL" dirty="0">
                <a:solidFill>
                  <a:srgbClr val="000000"/>
                </a:solidFill>
              </a:rPr>
              <a:t>Meest agressieve Britse groep van de jaren zestig. Pete </a:t>
            </a:r>
          </a:p>
          <a:p>
            <a:pPr>
              <a:spcBef>
                <a:spcPts val="0"/>
              </a:spcBef>
              <a:buNone/>
            </a:pPr>
            <a:r>
              <a:rPr lang="nl-NL" dirty="0" err="1">
                <a:solidFill>
                  <a:srgbClr val="000000"/>
                </a:solidFill>
              </a:rPr>
              <a:t>Townshend</a:t>
            </a:r>
            <a:r>
              <a:rPr lang="nl-NL" dirty="0">
                <a:solidFill>
                  <a:srgbClr val="000000"/>
                </a:solidFill>
              </a:rPr>
              <a:t>, sloeg gitaar regelmatig aan diggelen en schreef </a:t>
            </a:r>
          </a:p>
          <a:p>
            <a:pPr>
              <a:spcBef>
                <a:spcPts val="0"/>
              </a:spcBef>
              <a:buNone/>
            </a:pPr>
            <a:r>
              <a:rPr lang="nl-NL" dirty="0">
                <a:solidFill>
                  <a:srgbClr val="000000"/>
                </a:solidFill>
              </a:rPr>
              <a:t>liedjes die van de tienerfrustraties perfect verwoorden. ‘My </a:t>
            </a:r>
          </a:p>
          <a:p>
            <a:pPr>
              <a:spcBef>
                <a:spcPts val="0"/>
              </a:spcBef>
              <a:buNone/>
            </a:pPr>
            <a:r>
              <a:rPr lang="nl-NL" dirty="0" err="1">
                <a:solidFill>
                  <a:srgbClr val="000000"/>
                </a:solidFill>
              </a:rPr>
              <a:t>Generation</a:t>
            </a:r>
            <a:r>
              <a:rPr lang="nl-NL" dirty="0">
                <a:solidFill>
                  <a:srgbClr val="000000"/>
                </a:solidFill>
              </a:rPr>
              <a:t>’ : </a:t>
            </a:r>
            <a:r>
              <a:rPr lang="nl-NL" dirty="0">
                <a:hlinkClick r:id="rId2"/>
              </a:rPr>
              <a:t>https://www.youtube.com/watch?v=qN5zw04WxCc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None/>
            </a:pPr>
            <a:r>
              <a:rPr lang="en-US" dirty="0" err="1">
                <a:cs typeface="Arial"/>
              </a:rPr>
              <a:t>Jongeren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rebelleren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ook</a:t>
            </a:r>
            <a:r>
              <a:rPr lang="en-US" dirty="0">
                <a:cs typeface="Arial"/>
              </a:rPr>
              <a:t>: </a:t>
            </a:r>
            <a:r>
              <a:rPr lang="en-US" dirty="0" err="1">
                <a:cs typeface="Arial"/>
              </a:rPr>
              <a:t>zie</a:t>
            </a:r>
            <a:r>
              <a:rPr lang="en-US" dirty="0">
                <a:cs typeface="Arial"/>
              </a:rPr>
              <a:t> video!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1AFCD3E-C7CB-1046-A4E5-3DEB4D76EB3B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pic>
        <p:nvPicPr>
          <p:cNvPr id="9" name="Content Placeholder 3" descr="minirok-3.jpg">
            <a:extLst>
              <a:ext uri="{FF2B5EF4-FFF2-40B4-BE49-F238E27FC236}">
                <a16:creationId xmlns:a16="http://schemas.microsoft.com/office/drawing/2014/main" id="{D40D1E8E-6F89-FC4C-8F5B-3EB1FC4E00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26" r="-22126"/>
          <a:stretch>
            <a:fillRect/>
          </a:stretch>
        </p:blipFill>
        <p:spPr>
          <a:xfrm>
            <a:off x="1524001" y="4653136"/>
            <a:ext cx="3371247" cy="185405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19F7D51-C030-8C46-B5C4-98396D8AF5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24" y="4653136"/>
            <a:ext cx="2971331" cy="185621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A78042-7C92-4E49-8C47-BB2DD33393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681" y="4629490"/>
            <a:ext cx="1877703" cy="18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17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809805"/>
            <a:ext cx="8424936" cy="405079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C00000"/>
                </a:solidFill>
                <a:cs typeface="Arial"/>
              </a:rPr>
              <a:t>Rebels: The Rolling Stones 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I can’t get no satisfaction: </a:t>
            </a:r>
            <a:r>
              <a:rPr lang="nl-NL" dirty="0">
                <a:solidFill>
                  <a:srgbClr val="000000"/>
                </a:solidFill>
              </a:rPr>
              <a:t>Mick </a:t>
            </a:r>
            <a:r>
              <a:rPr lang="nl-NL" dirty="0" err="1">
                <a:solidFill>
                  <a:srgbClr val="000000"/>
                </a:solidFill>
              </a:rPr>
              <a:t>Jagger</a:t>
            </a:r>
            <a:r>
              <a:rPr lang="nl-NL" dirty="0">
                <a:solidFill>
                  <a:srgbClr val="000000"/>
                </a:solidFill>
              </a:rPr>
              <a:t> klinkt klinkt hierin verveeld en humeurig. 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https://www.youtube.com/watch?v=gd6ODRkzSUc</a:t>
            </a:r>
            <a:endParaRPr lang="nl-NL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</a:rPr>
              <a:t>Ze braken ermee door in Amerika en werden een van de grootste bands ooit.  </a:t>
            </a:r>
            <a:r>
              <a:rPr lang="nl-NL" dirty="0">
                <a:solidFill>
                  <a:srgbClr val="000000"/>
                </a:solidFill>
                <a:latin typeface="inherit"/>
              </a:rPr>
              <a:t> </a:t>
            </a:r>
            <a:endParaRPr lang="nl-NL" dirty="0">
              <a:solidFill>
                <a:srgbClr val="000000"/>
              </a:solidFill>
              <a:latin typeface="Montserrat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1AFCD3E-C7CB-1046-A4E5-3DEB4D76EB3B}"/>
              </a:ext>
            </a:extLst>
          </p:cNvPr>
          <p:cNvSpPr txBox="1">
            <a:spLocks/>
          </p:cNvSpPr>
          <p:nvPr/>
        </p:nvSpPr>
        <p:spPr>
          <a:xfrm>
            <a:off x="1927389" y="200461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2.Jaren ’60, </a:t>
            </a:r>
            <a:r>
              <a:rPr lang="nl-NL" sz="5400" dirty="0" err="1"/>
              <a:t>engeland</a:t>
            </a:r>
            <a:endParaRPr lang="nl-NL" sz="54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342628B-029A-3E44-8A82-8334F1A9C1BB}"/>
              </a:ext>
            </a:extLst>
          </p:cNvPr>
          <p:cNvSpPr/>
          <p:nvPr/>
        </p:nvSpPr>
        <p:spPr>
          <a:xfrm>
            <a:off x="2063552" y="26804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nl-NL" dirty="0"/>
            </a:b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C292B5-6731-4F43-8A13-98E7336B8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47" y="4285841"/>
            <a:ext cx="3217017" cy="241899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84E3C40-7005-A446-996F-F0B11C6FBA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147" y="4285840"/>
            <a:ext cx="1737104" cy="244543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59E7271-B737-314A-B23B-7A0A684138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535" y="4285839"/>
            <a:ext cx="2259394" cy="24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8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3.Jaren ’60 hippies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7376B6-5557-EC4A-ACAD-0F26A42107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304" y="4077073"/>
            <a:ext cx="2449099" cy="242996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83AE52-A7F0-A14B-B9CC-8D57739CF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005" y="4077072"/>
            <a:ext cx="3253756" cy="24299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1BF632-AF1A-4A4F-B40F-FFE6E4CED1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1" b="97538" l="0" r="94159">
                        <a14:foregroundMark x1="42976" y1="26231" x2="42976" y2="26231"/>
                        <a14:foregroundMark x1="66342" y1="62385" x2="66342" y2="62385"/>
                        <a14:foregroundMark x1="39499" y1="58077" x2="39499" y2="58077"/>
                        <a14:foregroundMark x1="27538" y1="60615" x2="27538" y2="60615"/>
                        <a14:foregroundMark x1="4590" y1="75692" x2="4590" y2="75692"/>
                        <a14:foregroundMark x1="2225" y1="80231" x2="2225" y2="80231"/>
                        <a14:backgroundMark x1="7789" y1="32923" x2="7789" y2="32923"/>
                        <a14:backgroundMark x1="10709" y1="37769" x2="10709" y2="37769"/>
                        <a14:backgroundMark x1="14325" y1="33538" x2="14325" y2="33538"/>
                        <a14:backgroundMark x1="11961" y1="26769" x2="11961" y2="26769"/>
                        <a14:backgroundMark x1="10709" y1="44538" x2="10709" y2="44538"/>
                        <a14:backgroundMark x1="16551" y1="39692" x2="16551" y2="39692"/>
                        <a14:backgroundMark x1="3199" y1="21923" x2="3199" y2="21923"/>
                        <a14:backgroundMark x1="14882" y1="29000" x2="10153" y2="31000"/>
                        <a14:backgroundMark x1="6120" y1="20308" x2="10153" y2="24538"/>
                        <a14:backgroundMark x1="4868" y1="47385" x2="4868" y2="5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240" y="1108189"/>
            <a:ext cx="1335043" cy="2415163"/>
          </a:xfrm>
          <a:prstGeom prst="flowChartManualOperation">
            <a:avLst/>
          </a:prstGeom>
        </p:spPr>
      </p:pic>
    </p:spTree>
    <p:extLst>
      <p:ext uri="{BB962C8B-B14F-4D97-AF65-F5344CB8AC3E}">
        <p14:creationId xmlns:p14="http://schemas.microsoft.com/office/powerpoint/2010/main" val="6718797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732</Words>
  <Application>Microsoft Macintosh PowerPoint</Application>
  <PresentationFormat>Breedbeeld</PresentationFormat>
  <Paragraphs>148</Paragraphs>
  <Slides>17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inherit</vt:lpstr>
      <vt:lpstr>Montserrat</vt:lpstr>
      <vt:lpstr>Rockwell</vt:lpstr>
      <vt:lpstr>Rockwell Condensed</vt:lpstr>
      <vt:lpstr>Rockwell Extra Bold</vt:lpstr>
      <vt:lpstr>Wingdings</vt:lpstr>
      <vt:lpstr>Kantoorthema</vt:lpstr>
      <vt:lpstr>Houttype</vt:lpstr>
      <vt:lpstr>PowerPoint-presentatie</vt:lpstr>
      <vt:lpstr>2.Jaren ’60 engeland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3.Jaren ’60 hippies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Wil je meer weten: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mandy habets</dc:creator>
  <cp:lastModifiedBy>mandy habets</cp:lastModifiedBy>
  <cp:revision>2</cp:revision>
  <dcterms:created xsi:type="dcterms:W3CDTF">2019-04-16T19:18:50Z</dcterms:created>
  <dcterms:modified xsi:type="dcterms:W3CDTF">2019-04-16T20:34:32Z</dcterms:modified>
</cp:coreProperties>
</file>